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7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2" r:id="rId2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25" autoAdjust="0"/>
  </p:normalViewPr>
  <p:slideViewPr>
    <p:cSldViewPr>
      <p:cViewPr>
        <p:scale>
          <a:sx n="66" d="100"/>
          <a:sy n="66" d="100"/>
        </p:scale>
        <p:origin x="-2058" y="-10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56" y="-78"/>
      </p:cViewPr>
      <p:guideLst>
        <p:guide orient="horz" pos="2880"/>
        <p:guide pos="2160"/>
      </p:guideLst>
    </p:cSldViewPr>
  </p:notes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03E5-ECC7-4BE2-ABA9-B657627CCB80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0C74E-C174-4E38-AF42-9CA69A59B3F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posegames.com/game/longitude-and-latitude-quiz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h465zck4M" TargetMode="External"/><Relationship Id="rId7" Type="http://schemas.openxmlformats.org/officeDocument/2006/relationships/hyperlink" Target="https://povijest.hr/nadanasnjidan/greenwich-uzet-za-pocetni-meridijan-1884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geografija.hr/teme/povijesni-problem-odredivanja-geografske-duzine-2-pocetni-meridijan/" TargetMode="External"/><Relationship Id="rId5" Type="http://schemas.openxmlformats.org/officeDocument/2006/relationships/hyperlink" Target="https://www.youtube.com/watch?v=M2wL0lKF8ic" TargetMode="External"/><Relationship Id="rId4" Type="http://schemas.openxmlformats.org/officeDocument/2006/relationships/hyperlink" Target="https://www.youtube.com/watch?v=MjDqhLUzCp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- Opisuje geografsku mrežu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Objašnjava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paralele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Objašnjava pojmove: meridijani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mrežu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smještaj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zadanih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slijepoj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smještaj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zadanih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Igra za ponavljanje: </a:t>
            </a:r>
            <a:r>
              <a:rPr lang="hr-HR" dirty="0" smtClean="0">
                <a:hlinkClick r:id="rId3"/>
              </a:rPr>
              <a:t>https://www.purposegames.com/game/longitude-and-latitude-quiz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Video</a:t>
            </a:r>
            <a:r>
              <a:rPr lang="hr-HR" baseline="0" dirty="0" smtClean="0"/>
              <a:t> isječci:</a:t>
            </a:r>
          </a:p>
          <a:p>
            <a:r>
              <a:rPr lang="hr-HR" dirty="0" smtClean="0">
                <a:hlinkClick r:id="rId3"/>
              </a:rPr>
              <a:t>https://www.youtube.com/watch?v=wSh465zck4M</a:t>
            </a:r>
            <a:r>
              <a:rPr lang="hr-HR" dirty="0" smtClean="0"/>
              <a:t> What is paralel and meridians</a:t>
            </a:r>
          </a:p>
          <a:p>
            <a:r>
              <a:rPr lang="hr-HR" dirty="0" smtClean="0">
                <a:hlinkClick r:id="rId4"/>
              </a:rPr>
              <a:t>https://www.youtube.com/watch?v=MjDqhLUzCpE</a:t>
            </a:r>
            <a:r>
              <a:rPr lang="hr-HR" dirty="0" smtClean="0"/>
              <a:t> Longitude and latitude song</a:t>
            </a:r>
          </a:p>
          <a:p>
            <a:r>
              <a:rPr lang="hr-HR" dirty="0" smtClean="0">
                <a:hlinkClick r:id="rId5"/>
              </a:rPr>
              <a:t>https://www.youtube.com/watch?v=M2wL0lKF8ic</a:t>
            </a:r>
            <a:r>
              <a:rPr lang="hr-HR" dirty="0" smtClean="0"/>
              <a:t> Latitude longitude lesson</a:t>
            </a:r>
          </a:p>
          <a:p>
            <a:endParaRPr lang="hr-HR" dirty="0" smtClean="0"/>
          </a:p>
          <a:p>
            <a:r>
              <a:rPr lang="hr-HR" dirty="0" smtClean="0"/>
              <a:t>Literatura: </a:t>
            </a:r>
          </a:p>
          <a:p>
            <a:r>
              <a:rPr lang="hr-HR" dirty="0" smtClean="0">
                <a:hlinkClick r:id="rId6"/>
              </a:rPr>
              <a:t>http://www.geografija.hr/teme/povijesni-problem-odredivanja-geografske-duzine-2-pocetni-meridijan/</a:t>
            </a:r>
            <a:endParaRPr lang="hr-HR" dirty="0" smtClean="0"/>
          </a:p>
          <a:p>
            <a:r>
              <a:rPr lang="hr-HR" dirty="0" smtClean="0">
                <a:hlinkClick r:id="rId7"/>
              </a:rPr>
              <a:t>https://povijest.hr/nadanasnjidan/greenwich-uzet-za-pocetni-meridijan-1884/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Objašnjava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ekvator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Objašnjava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paralele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obilježja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paralela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globusu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Objašnjava pojmove: meridijani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Zvjezdarnica</a:t>
            </a:r>
            <a:r>
              <a:rPr lang="hr-HR" baseline="0" dirty="0" smtClean="0"/>
              <a:t> Greenwich u Londonu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obilježja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meridijana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globusu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40917" r="3226" b="40917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Geografska mreža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Čime se i kako služim u učenju geografije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4" y="38100"/>
            <a:ext cx="9046876" cy="5102354"/>
            <a:chOff x="25686" y="1489061"/>
            <a:chExt cx="9046876" cy="5102354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3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14416"/>
              <a:ext cx="45768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  45°   60°     75°    90°  105°  120°  135° 150° 165°  180°</a:t>
              </a:r>
              <a:endParaRPr lang="hr-HR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89061"/>
              <a:ext cx="4435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45°   60°    75°    90°  105° 120° 135° 150° 165°   180°</a:t>
              </a:r>
              <a:endParaRPr lang="hr-HR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89061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14416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</p:grpSp>
      <p:cxnSp>
        <p:nvCxnSpPr>
          <p:cNvPr id="10" name="Elbow Connector 9"/>
          <p:cNvCxnSpPr/>
          <p:nvPr/>
        </p:nvCxnSpPr>
        <p:spPr>
          <a:xfrm rot="5400000">
            <a:off x="2361374" y="2598718"/>
            <a:ext cx="4572000" cy="158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92618" y="267474"/>
            <a:ext cx="4000528" cy="4643470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Istočna polutka</a:t>
            </a:r>
            <a:endParaRPr lang="hr-HR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926" y="288266"/>
            <a:ext cx="4041954" cy="4609978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Zapadna polutka</a:t>
            </a:r>
            <a:endParaRPr lang="hr-HR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1200" y="3054350"/>
            <a:ext cx="2232025" cy="1146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Početni meridijan dijeli Zemlju na zapadnu i istočnu polutku.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t="3431"/>
          <a:stretch>
            <a:fillRect/>
          </a:stretch>
        </p:blipFill>
        <p:spPr bwMode="auto">
          <a:xfrm>
            <a:off x="6090488" y="822325"/>
            <a:ext cx="2523287" cy="41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Svjetlana\AppData\Local\Microsoft\Windows\Temporary Internet Files\Content.IE5\X0CBUMGE\1280px-GB_London_Greenwich_view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244600"/>
            <a:ext cx="5543214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Meridijani (podnevnici)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polukružnice koje spajaju polove</a:t>
            </a:r>
          </a:p>
          <a:p>
            <a:r>
              <a:rPr lang="hr-HR" dirty="0" smtClean="0"/>
              <a:t>svi su jednaki, početni meridijan označen je sa 0° </a:t>
            </a:r>
          </a:p>
          <a:p>
            <a:r>
              <a:rPr lang="hr-HR" dirty="0" smtClean="0"/>
              <a:t>okomiti su na ekvator, spojeni na polovima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975"/>
            <a:ext cx="8229600" cy="532259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>Geografska mreža - </a:t>
            </a:r>
            <a:r>
              <a:rPr lang="hr-HR" sz="3100" dirty="0" smtClean="0"/>
              <a:t>mreža meridijana i paralela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231"/>
          <a:stretch/>
        </p:blipFill>
        <p:spPr bwMode="auto">
          <a:xfrm>
            <a:off x="638175" y="1244600"/>
            <a:ext cx="7734300" cy="39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350"/>
            <a:ext cx="8229600" cy="533375"/>
          </a:xfrm>
        </p:spPr>
        <p:txBody>
          <a:bodyPr>
            <a:noAutofit/>
          </a:bodyPr>
          <a:lstStyle/>
          <a:p>
            <a:r>
              <a:rPr lang="hr-HR" sz="2800" dirty="0" smtClean="0"/>
              <a:t>udaljenost od ekvatora do Sjevernog pola =90° sjeverno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" y="1003300"/>
            <a:ext cx="7591425" cy="37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4813300" y="2743904"/>
            <a:ext cx="3257551" cy="965194"/>
          </a:xfrm>
          <a:custGeom>
            <a:avLst/>
            <a:gdLst>
              <a:gd name="connsiteX0" fmla="*/ 3797300 w 3801533"/>
              <a:gd name="connsiteY0" fmla="*/ 88900 h 1181100"/>
              <a:gd name="connsiteX1" fmla="*/ 3759200 w 3801533"/>
              <a:gd name="connsiteY1" fmla="*/ 165100 h 1181100"/>
              <a:gd name="connsiteX2" fmla="*/ 3543300 w 3801533"/>
              <a:gd name="connsiteY2" fmla="*/ 482600 h 1181100"/>
              <a:gd name="connsiteX3" fmla="*/ 3124200 w 3801533"/>
              <a:gd name="connsiteY3" fmla="*/ 838200 h 1181100"/>
              <a:gd name="connsiteX4" fmla="*/ 2552700 w 3801533"/>
              <a:gd name="connsiteY4" fmla="*/ 1092200 h 1181100"/>
              <a:gd name="connsiteX5" fmla="*/ 1905000 w 3801533"/>
              <a:gd name="connsiteY5" fmla="*/ 1181100 h 1181100"/>
              <a:gd name="connsiteX6" fmla="*/ 1282700 w 3801533"/>
              <a:gd name="connsiteY6" fmla="*/ 1092200 h 1181100"/>
              <a:gd name="connsiteX7" fmla="*/ 889000 w 3801533"/>
              <a:gd name="connsiteY7" fmla="*/ 927100 h 1181100"/>
              <a:gd name="connsiteX8" fmla="*/ 698500 w 3801533"/>
              <a:gd name="connsiteY8" fmla="*/ 825500 h 1181100"/>
              <a:gd name="connsiteX9" fmla="*/ 444500 w 3801533"/>
              <a:gd name="connsiteY9" fmla="*/ 622300 h 1181100"/>
              <a:gd name="connsiteX10" fmla="*/ 203200 w 3801533"/>
              <a:gd name="connsiteY10" fmla="*/ 355600 h 1181100"/>
              <a:gd name="connsiteX11" fmla="*/ 101600 w 3801533"/>
              <a:gd name="connsiteY11" fmla="*/ 190500 h 1181100"/>
              <a:gd name="connsiteX12" fmla="*/ 0 w 3801533"/>
              <a:gd name="connsiteY1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533" h="1181100">
                <a:moveTo>
                  <a:pt x="3797300" y="88900"/>
                </a:moveTo>
                <a:cubicBezTo>
                  <a:pt x="3799416" y="94191"/>
                  <a:pt x="3801533" y="99483"/>
                  <a:pt x="3759200" y="165100"/>
                </a:cubicBezTo>
                <a:cubicBezTo>
                  <a:pt x="3716867" y="230717"/>
                  <a:pt x="3649133" y="370417"/>
                  <a:pt x="3543300" y="482600"/>
                </a:cubicBezTo>
                <a:cubicBezTo>
                  <a:pt x="3437467" y="594783"/>
                  <a:pt x="3289300" y="736600"/>
                  <a:pt x="3124200" y="838200"/>
                </a:cubicBezTo>
                <a:cubicBezTo>
                  <a:pt x="2959100" y="939800"/>
                  <a:pt x="2755900" y="1035050"/>
                  <a:pt x="2552700" y="1092200"/>
                </a:cubicBezTo>
                <a:cubicBezTo>
                  <a:pt x="2349500" y="1149350"/>
                  <a:pt x="2116667" y="1181100"/>
                  <a:pt x="1905000" y="1181100"/>
                </a:cubicBezTo>
                <a:cubicBezTo>
                  <a:pt x="1693333" y="1181100"/>
                  <a:pt x="1452033" y="1134533"/>
                  <a:pt x="1282700" y="1092200"/>
                </a:cubicBezTo>
                <a:cubicBezTo>
                  <a:pt x="1113367" y="1049867"/>
                  <a:pt x="986367" y="971550"/>
                  <a:pt x="889000" y="927100"/>
                </a:cubicBezTo>
                <a:cubicBezTo>
                  <a:pt x="791633" y="882650"/>
                  <a:pt x="772583" y="876300"/>
                  <a:pt x="698500" y="825500"/>
                </a:cubicBezTo>
                <a:cubicBezTo>
                  <a:pt x="624417" y="774700"/>
                  <a:pt x="527050" y="700617"/>
                  <a:pt x="444500" y="622300"/>
                </a:cubicBezTo>
                <a:cubicBezTo>
                  <a:pt x="361950" y="543983"/>
                  <a:pt x="260350" y="427567"/>
                  <a:pt x="203200" y="355600"/>
                </a:cubicBezTo>
                <a:cubicBezTo>
                  <a:pt x="146050" y="283633"/>
                  <a:pt x="135467" y="249767"/>
                  <a:pt x="101600" y="190500"/>
                </a:cubicBezTo>
                <a:cubicBezTo>
                  <a:pt x="67733" y="131233"/>
                  <a:pt x="33866" y="65616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Freeform 5"/>
          <p:cNvSpPr/>
          <p:nvPr/>
        </p:nvSpPr>
        <p:spPr>
          <a:xfrm>
            <a:off x="6019800" y="1597728"/>
            <a:ext cx="844550" cy="663575"/>
          </a:xfrm>
          <a:custGeom>
            <a:avLst/>
            <a:gdLst>
              <a:gd name="connsiteX0" fmla="*/ 641350 w 1031875"/>
              <a:gd name="connsiteY0" fmla="*/ 826558 h 854075"/>
              <a:gd name="connsiteX1" fmla="*/ 825500 w 1031875"/>
              <a:gd name="connsiteY1" fmla="*/ 756708 h 854075"/>
              <a:gd name="connsiteX2" fmla="*/ 958850 w 1031875"/>
              <a:gd name="connsiteY2" fmla="*/ 617008 h 854075"/>
              <a:gd name="connsiteX3" fmla="*/ 1022350 w 1031875"/>
              <a:gd name="connsiteY3" fmla="*/ 477308 h 854075"/>
              <a:gd name="connsiteX4" fmla="*/ 1016000 w 1031875"/>
              <a:gd name="connsiteY4" fmla="*/ 337608 h 854075"/>
              <a:gd name="connsiteX5" fmla="*/ 933450 w 1031875"/>
              <a:gd name="connsiteY5" fmla="*/ 223308 h 854075"/>
              <a:gd name="connsiteX6" fmla="*/ 850900 w 1031875"/>
              <a:gd name="connsiteY6" fmla="*/ 115358 h 854075"/>
              <a:gd name="connsiteX7" fmla="*/ 660400 w 1031875"/>
              <a:gd name="connsiteY7" fmla="*/ 32808 h 854075"/>
              <a:gd name="connsiteX8" fmla="*/ 425450 w 1031875"/>
              <a:gd name="connsiteY8" fmla="*/ 7408 h 854075"/>
              <a:gd name="connsiteX9" fmla="*/ 260350 w 1031875"/>
              <a:gd name="connsiteY9" fmla="*/ 77258 h 854075"/>
              <a:gd name="connsiteX10" fmla="*/ 114300 w 1031875"/>
              <a:gd name="connsiteY10" fmla="*/ 166158 h 854075"/>
              <a:gd name="connsiteX11" fmla="*/ 50800 w 1031875"/>
              <a:gd name="connsiteY11" fmla="*/ 242358 h 854075"/>
              <a:gd name="connsiteX12" fmla="*/ 19050 w 1031875"/>
              <a:gd name="connsiteY12" fmla="*/ 312208 h 854075"/>
              <a:gd name="connsiteX13" fmla="*/ 0 w 1031875"/>
              <a:gd name="connsiteY13" fmla="*/ 413808 h 854075"/>
              <a:gd name="connsiteX14" fmla="*/ 19050 w 1031875"/>
              <a:gd name="connsiteY14" fmla="*/ 547158 h 854075"/>
              <a:gd name="connsiteX15" fmla="*/ 88900 w 1031875"/>
              <a:gd name="connsiteY15" fmla="*/ 661458 h 854075"/>
              <a:gd name="connsiteX16" fmla="*/ 247650 w 1031875"/>
              <a:gd name="connsiteY16" fmla="*/ 782108 h 854075"/>
              <a:gd name="connsiteX17" fmla="*/ 444500 w 1031875"/>
              <a:gd name="connsiteY17" fmla="*/ 845608 h 854075"/>
              <a:gd name="connsiteX18" fmla="*/ 641350 w 1031875"/>
              <a:gd name="connsiteY18" fmla="*/ 826558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1875" h="854075">
                <a:moveTo>
                  <a:pt x="641350" y="826558"/>
                </a:moveTo>
                <a:cubicBezTo>
                  <a:pt x="704850" y="811741"/>
                  <a:pt x="772583" y="791633"/>
                  <a:pt x="825500" y="756708"/>
                </a:cubicBezTo>
                <a:cubicBezTo>
                  <a:pt x="878417" y="721783"/>
                  <a:pt x="926042" y="663575"/>
                  <a:pt x="958850" y="617008"/>
                </a:cubicBezTo>
                <a:cubicBezTo>
                  <a:pt x="991658" y="570441"/>
                  <a:pt x="1012825" y="523875"/>
                  <a:pt x="1022350" y="477308"/>
                </a:cubicBezTo>
                <a:cubicBezTo>
                  <a:pt x="1031875" y="430741"/>
                  <a:pt x="1030817" y="379941"/>
                  <a:pt x="1016000" y="337608"/>
                </a:cubicBezTo>
                <a:cubicBezTo>
                  <a:pt x="1001183" y="295275"/>
                  <a:pt x="960967" y="260350"/>
                  <a:pt x="933450" y="223308"/>
                </a:cubicBezTo>
                <a:cubicBezTo>
                  <a:pt x="905933" y="186266"/>
                  <a:pt x="896408" y="147108"/>
                  <a:pt x="850900" y="115358"/>
                </a:cubicBezTo>
                <a:cubicBezTo>
                  <a:pt x="805392" y="83608"/>
                  <a:pt x="731308" y="50800"/>
                  <a:pt x="660400" y="32808"/>
                </a:cubicBezTo>
                <a:cubicBezTo>
                  <a:pt x="589492" y="14816"/>
                  <a:pt x="492125" y="0"/>
                  <a:pt x="425450" y="7408"/>
                </a:cubicBezTo>
                <a:cubicBezTo>
                  <a:pt x="358775" y="14816"/>
                  <a:pt x="312208" y="50800"/>
                  <a:pt x="260350" y="77258"/>
                </a:cubicBezTo>
                <a:cubicBezTo>
                  <a:pt x="208492" y="103716"/>
                  <a:pt x="149225" y="138641"/>
                  <a:pt x="114300" y="166158"/>
                </a:cubicBezTo>
                <a:cubicBezTo>
                  <a:pt x="79375" y="193675"/>
                  <a:pt x="66675" y="218016"/>
                  <a:pt x="50800" y="242358"/>
                </a:cubicBezTo>
                <a:cubicBezTo>
                  <a:pt x="34925" y="266700"/>
                  <a:pt x="27517" y="283633"/>
                  <a:pt x="19050" y="312208"/>
                </a:cubicBezTo>
                <a:cubicBezTo>
                  <a:pt x="10583" y="340783"/>
                  <a:pt x="0" y="374650"/>
                  <a:pt x="0" y="413808"/>
                </a:cubicBezTo>
                <a:cubicBezTo>
                  <a:pt x="0" y="452966"/>
                  <a:pt x="4233" y="505883"/>
                  <a:pt x="19050" y="547158"/>
                </a:cubicBezTo>
                <a:cubicBezTo>
                  <a:pt x="33867" y="588433"/>
                  <a:pt x="50800" y="622300"/>
                  <a:pt x="88900" y="661458"/>
                </a:cubicBezTo>
                <a:cubicBezTo>
                  <a:pt x="127000" y="700616"/>
                  <a:pt x="188383" y="751416"/>
                  <a:pt x="247650" y="782108"/>
                </a:cubicBezTo>
                <a:cubicBezTo>
                  <a:pt x="306917" y="812800"/>
                  <a:pt x="378883" y="837141"/>
                  <a:pt x="444500" y="845608"/>
                </a:cubicBezTo>
                <a:cubicBezTo>
                  <a:pt x="510117" y="854075"/>
                  <a:pt x="577850" y="841375"/>
                  <a:pt x="641350" y="82655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744869" y="1942259"/>
            <a:ext cx="165426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78263" y="3618615"/>
            <a:ext cx="138747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73150" y="2502603"/>
            <a:ext cx="3088283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72165" y="3067753"/>
            <a:ext cx="3088283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3475" y="2261303"/>
            <a:ext cx="301625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43565" y="2031124"/>
            <a:ext cx="2785510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95410" y="1838189"/>
            <a:ext cx="2513015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17208" y="1657214"/>
            <a:ext cx="2210242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30068" y="1476239"/>
            <a:ext cx="1792800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42927" y="1325744"/>
            <a:ext cx="1301923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55196" y="1212714"/>
            <a:ext cx="514714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14727" y="4358073"/>
            <a:ext cx="605546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3475" y="3324293"/>
            <a:ext cx="296694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86765" y="3552596"/>
            <a:ext cx="2815788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47648" y="3768589"/>
            <a:ext cx="2513015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505673" y="3950403"/>
            <a:ext cx="2210242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41759" y="4109153"/>
            <a:ext cx="1756082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62604" y="4251189"/>
            <a:ext cx="1301923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381500"/>
            <a:ext cx="8229600" cy="533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udaljenost od ekvatora do Južnog pola =90° južno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850" y="581025"/>
            <a:ext cx="8229600" cy="712788"/>
          </a:xfrm>
        </p:spPr>
        <p:txBody>
          <a:bodyPr>
            <a:noAutofit/>
          </a:bodyPr>
          <a:lstStyle/>
          <a:p>
            <a:r>
              <a:rPr lang="hr-HR" sz="2400" dirty="0" smtClean="0"/>
              <a:t>udaljenost od početnog meridijana do 180° =180° zapadno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5" y="1247453"/>
            <a:ext cx="3247884" cy="3145796"/>
          </a:xfrm>
          <a:prstGeom prst="rect">
            <a:avLst/>
          </a:prstGeom>
          <a:ln>
            <a:solidFill>
              <a:srgbClr val="6BB3E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950" y="1247453"/>
            <a:ext cx="3257550" cy="3136900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>
            <a:off x="1133476" y="1261968"/>
            <a:ext cx="1990724" cy="3136900"/>
          </a:xfrm>
          <a:prstGeom prst="arc">
            <a:avLst>
              <a:gd name="adj1" fmla="val 16709590"/>
              <a:gd name="adj2" fmla="val 47816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Connector 7"/>
          <p:cNvCxnSpPr>
            <a:endCxn id="5" idx="2"/>
          </p:cNvCxnSpPr>
          <p:nvPr/>
        </p:nvCxnSpPr>
        <p:spPr>
          <a:xfrm rot="5400000">
            <a:off x="5447508" y="3268339"/>
            <a:ext cx="2231231" cy="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1236569" flipH="1">
            <a:off x="5029914" y="1299316"/>
            <a:ext cx="3264825" cy="3031239"/>
          </a:xfrm>
          <a:prstGeom prst="arc">
            <a:avLst>
              <a:gd name="adj1" fmla="val 16165918"/>
              <a:gd name="adj2" fmla="val 47680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4723435">
            <a:off x="6244845" y="1112692"/>
            <a:ext cx="166990" cy="492125"/>
          </a:xfrm>
          <a:prstGeom prst="triangle">
            <a:avLst/>
          </a:prstGeom>
          <a:solidFill>
            <a:srgbClr val="FF0000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Arc 11"/>
          <p:cNvSpPr/>
          <p:nvPr/>
        </p:nvSpPr>
        <p:spPr>
          <a:xfrm rot="363431">
            <a:off x="4838395" y="1290888"/>
            <a:ext cx="3271190" cy="3047178"/>
          </a:xfrm>
          <a:prstGeom prst="arc">
            <a:avLst>
              <a:gd name="adj1" fmla="val 16165918"/>
              <a:gd name="adj2" fmla="val 47863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16631225">
            <a:off x="6682867" y="1113286"/>
            <a:ext cx="177273" cy="411572"/>
          </a:xfrm>
          <a:prstGeom prst="triangle">
            <a:avLst/>
          </a:prstGeom>
          <a:solidFill>
            <a:srgbClr val="FF0000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11200" y="4260850"/>
            <a:ext cx="8229600" cy="71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udaljenost od početnog meridijana do 180° =180° istočno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1868" y="3959225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0°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6317830" y="1003300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180°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2" grpId="0" animBg="1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762000"/>
            <a:ext cx="8229600" cy="713234"/>
          </a:xfrm>
        </p:spPr>
        <p:txBody>
          <a:bodyPr>
            <a:noAutofit/>
          </a:bodyPr>
          <a:lstStyle/>
          <a:p>
            <a:pPr algn="l"/>
            <a:r>
              <a:rPr lang="hr-HR" sz="2400" dirty="0" smtClean="0"/>
              <a:t>Geografska mreža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295775" cy="3179813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služi za određivanje </a:t>
            </a:r>
            <a:r>
              <a:rPr lang="hr-HR" b="1" dirty="0" smtClean="0"/>
              <a:t>geografskog smještaja</a:t>
            </a:r>
            <a:r>
              <a:rPr lang="hr-HR" dirty="0" smtClean="0"/>
              <a:t> – odnos bilo koje točke prema geografskoj mreži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udaljenost od ekvatora određujemo pomoću paralela (90°sjeverno ili južno od ekvatora)</a:t>
            </a:r>
          </a:p>
          <a:p>
            <a:r>
              <a:rPr lang="hr-HR" dirty="0" smtClean="0"/>
              <a:t>udaljenost od početnog meridijana određujemo pomoću meridijana (180° istočno ili zapadno od početnog meridijana)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757686"/>
            <a:ext cx="3916842" cy="39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149" y="-22313"/>
            <a:ext cx="9046876" cy="5145984"/>
            <a:chOff x="25686" y="1488973"/>
            <a:chExt cx="9046876" cy="5145984"/>
          </a:xfrm>
        </p:grpSpPr>
        <p:pic>
          <p:nvPicPr>
            <p:cNvPr id="5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286248" y="6357958"/>
              <a:ext cx="45768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  45°   60°     75°    90°  105°  120°  135° 150° 165°  180°</a:t>
              </a:r>
              <a:endParaRPr lang="hr-HR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4357686" y="1489061"/>
              <a:ext cx="4435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45°   60°    75°    90°  105° 120° 135° 150° 165°   180°</a:t>
              </a:r>
              <a:endParaRPr lang="hr-HR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85850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86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142844" y="1488973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142844" y="6357958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5174197" y="1374405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Connector 12"/>
          <p:cNvCxnSpPr/>
          <p:nvPr/>
        </p:nvCxnSpPr>
        <p:spPr>
          <a:xfrm rot="10800000" flipH="1" flipV="1">
            <a:off x="465204" y="3157810"/>
            <a:ext cx="81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54859" y="1532847"/>
            <a:ext cx="26495" cy="16151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1621" y="1452248"/>
            <a:ext cx="8099583" cy="26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674662" y="133868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ounded Rectangle 16"/>
          <p:cNvSpPr/>
          <p:nvPr/>
        </p:nvSpPr>
        <p:spPr>
          <a:xfrm>
            <a:off x="711200" y="3054350"/>
            <a:ext cx="2232025" cy="11461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Točka se nalazi 60°sjeverno od ekvatora (60° sjeverno).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4151 -0.005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70149" y="-13472"/>
            <a:ext cx="9046876" cy="5141908"/>
            <a:chOff x="25686" y="1493049"/>
            <a:chExt cx="9046876" cy="5141908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5768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  45°   60°     75°    90°  105°  120°  135° 150° 165°  180°</a:t>
              </a:r>
              <a:endParaRPr lang="hr-HR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93049"/>
              <a:ext cx="4435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45°   60°    75°    90°  105° 120° 135° 150° 165°   180°</a:t>
              </a:r>
              <a:endParaRPr lang="hr-HR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93049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5145059" y="1389075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6200000" flipH="1" flipV="1">
            <a:off x="2267143" y="2548513"/>
            <a:ext cx="46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H="1" flipV="1">
            <a:off x="4570893" y="1479562"/>
            <a:ext cx="68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 flipV="1">
            <a:off x="2940535" y="2536002"/>
            <a:ext cx="46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99021" y="-22225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ounded Rectangle 14"/>
          <p:cNvSpPr/>
          <p:nvPr/>
        </p:nvSpPr>
        <p:spPr>
          <a:xfrm>
            <a:off x="855631" y="3038477"/>
            <a:ext cx="2232025" cy="11461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Točka se nalazi 30° istočno od početnog meridijana (30° istočno).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5112E-17 L 0.00226 -0.229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70149" y="-52581"/>
            <a:ext cx="9046876" cy="5158341"/>
            <a:chOff x="25686" y="1476616"/>
            <a:chExt cx="9046876" cy="5158341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5768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  45°   60°     75°    90°  105°  120°  135° 150° 165°  180°</a:t>
              </a:r>
              <a:endParaRPr lang="hr-HR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45329" y="1476616"/>
              <a:ext cx="4435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45°   60°    75°    90°  105° 120° 135° 150° 165°   180°</a:t>
              </a:r>
              <a:endParaRPr lang="hr-HR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76616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5145059" y="1396905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6200000" flipH="1" flipV="1">
            <a:off x="2940535" y="2543832"/>
            <a:ext cx="46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099021" y="-5352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Connector 12"/>
          <p:cNvCxnSpPr/>
          <p:nvPr/>
        </p:nvCxnSpPr>
        <p:spPr>
          <a:xfrm rot="10800000" flipH="1" flipV="1">
            <a:off x="501589" y="1472653"/>
            <a:ext cx="81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645521" y="1358805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ounded Rectangle 14"/>
          <p:cNvSpPr/>
          <p:nvPr/>
        </p:nvSpPr>
        <p:spPr>
          <a:xfrm>
            <a:off x="784225" y="2481158"/>
            <a:ext cx="2292350" cy="22320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Točka se nalazi 60°sjeverno od ekvatora i 30°istočno od početnog meridijana (60°sjeverno i 30°istočno).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1" y="882650"/>
            <a:ext cx="3209924" cy="386079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Kako ćemo pronaći izgubljene turiste u pustinji ili prašumi? </a:t>
            </a:r>
          </a:p>
          <a:p>
            <a:r>
              <a:rPr lang="hr-HR" dirty="0" smtClean="0"/>
              <a:t>Kako ćemo odrediti smještaj bilo koje točke na Zemlji?</a:t>
            </a:r>
          </a:p>
          <a:p>
            <a:endParaRPr lang="hr-HR" dirty="0"/>
          </a:p>
        </p:txBody>
      </p:sp>
      <p:pic>
        <p:nvPicPr>
          <p:cNvPr id="1034" name="Picture 10" descr="C:\Users\Svjetlana\AppData\Local\Microsoft\Windows\Temporary Internet Files\Content.IE5\X0CBUMGE\1024px-Wikt_Globe_Bullet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725" y="3355975"/>
            <a:ext cx="1365250" cy="1365250"/>
          </a:xfrm>
          <a:prstGeom prst="rect">
            <a:avLst/>
          </a:prstGeom>
          <a:noFill/>
        </p:spPr>
      </p:pic>
      <p:pic>
        <p:nvPicPr>
          <p:cNvPr id="1036" name="Picture 12" descr="C:\Users\Svjetlana\AppData\Local\Microsoft\Windows\Temporary Internet Files\Content.IE5\I1QKF4EE\Planet-Blue-Planet-World-Space-Earth-Globe-110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762000"/>
            <a:ext cx="1542257" cy="1581802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 r="19861"/>
          <a:stretch>
            <a:fillRect/>
          </a:stretch>
        </p:blipFill>
        <p:spPr bwMode="auto">
          <a:xfrm>
            <a:off x="3687668" y="762000"/>
            <a:ext cx="3237007" cy="24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Svjetlana\AppData\Local\Microsoft\Windows\Temporary Internet Files\Content.IE5\X0CBUMGE\travel-fears-getting-lost-420x280[1].jpg"/>
          <p:cNvPicPr>
            <a:picLocks noChangeAspect="1" noChangeArrowheads="1"/>
          </p:cNvPicPr>
          <p:nvPr/>
        </p:nvPicPr>
        <p:blipFill>
          <a:blip r:embed="rId6" cstate="print"/>
          <a:srcRect l="22619" t="6786"/>
          <a:stretch>
            <a:fillRect/>
          </a:stretch>
        </p:blipFill>
        <p:spPr bwMode="auto">
          <a:xfrm>
            <a:off x="5899150" y="2427341"/>
            <a:ext cx="2974975" cy="2389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0149" y="-59296"/>
            <a:ext cx="9046876" cy="5144830"/>
            <a:chOff x="25686" y="1490127"/>
            <a:chExt cx="9046876" cy="5144830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5768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  45°   60°     75°    90°  105°  120°  135° 150° 165°  180°</a:t>
              </a:r>
              <a:endParaRPr lang="hr-HR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91499"/>
              <a:ext cx="4435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45°   60°    75°    90°  105° 120° 135° 150° 165°   180°</a:t>
              </a:r>
              <a:endParaRPr lang="hr-HR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90127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645025" y="165065"/>
            <a:ext cx="4000528" cy="4643470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31633" y="198557"/>
            <a:ext cx="4041954" cy="4609978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531633" y="236503"/>
            <a:ext cx="8042482" cy="2857520"/>
          </a:xfrm>
          <a:prstGeom prst="rect">
            <a:avLst/>
          </a:prstGeom>
          <a:solidFill>
            <a:srgbClr val="4F81BD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501621" y="3109013"/>
            <a:ext cx="8143932" cy="1699522"/>
          </a:xfrm>
          <a:prstGeom prst="rect">
            <a:avLst/>
          </a:prstGeom>
          <a:solidFill>
            <a:srgbClr val="FF00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-1241468" y="1662242"/>
            <a:ext cx="292895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-811252" y="3868884"/>
            <a:ext cx="2062178" cy="79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3071" y="3127515"/>
            <a:ext cx="8028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281599" y="2494089"/>
            <a:ext cx="46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75037" y="5056341"/>
            <a:ext cx="42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17355" y="5056340"/>
            <a:ext cx="4286245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175367" y="1341565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479929" y="1413003"/>
            <a:ext cx="6624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44431" y="1270127"/>
            <a:ext cx="500066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633319" y="3204991"/>
            <a:ext cx="3276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32491" y="4737097"/>
            <a:ext cx="500066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ounded Rectangle 24"/>
          <p:cNvSpPr/>
          <p:nvPr/>
        </p:nvSpPr>
        <p:spPr>
          <a:xfrm>
            <a:off x="771525" y="2571751"/>
            <a:ext cx="2292350" cy="22320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Točka se nalazi 60°sjeverno od ekvatora i 120°istočno od početnog meridijana (60°sjeverno i 120°istočno).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2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0149" y="-22225"/>
            <a:ext cx="9046876" cy="5145984"/>
            <a:chOff x="25686" y="1488973"/>
            <a:chExt cx="9046876" cy="5145984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3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5768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  45°   60°     75°    90°  105°  120°  135° 150° 165°  180°</a:t>
              </a:r>
              <a:endParaRPr lang="hr-HR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89061"/>
              <a:ext cx="4435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0°     15°  30°     45°   60°    75°    90°  105° 120° 135° 150° 165°   180°</a:t>
              </a:r>
              <a:endParaRPr lang="hr-HR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200" dirty="0" smtClean="0"/>
            </a:p>
            <a:p>
              <a:r>
                <a:rPr lang="hr-HR" sz="1200" dirty="0" smtClean="0"/>
                <a:t>75°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60°</a:t>
              </a:r>
            </a:p>
            <a:p>
              <a:endParaRPr lang="hr-HR" sz="1200" dirty="0" smtClean="0"/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15°</a:t>
              </a:r>
            </a:p>
            <a:p>
              <a:r>
                <a:rPr lang="hr-HR" sz="1200" dirty="0" smtClean="0"/>
                <a:t/>
              </a:r>
              <a:br>
                <a:rPr lang="hr-HR" sz="1200" dirty="0" smtClean="0"/>
              </a:br>
              <a:r>
                <a:rPr lang="hr-HR" sz="1200" dirty="0" smtClean="0"/>
                <a:t>30°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45°</a:t>
              </a:r>
            </a:p>
            <a:p>
              <a:endParaRPr lang="hr-HR" sz="1200" dirty="0" smtClean="0"/>
            </a:p>
            <a:p>
              <a:r>
                <a:rPr lang="hr-HR" sz="1200" dirty="0" smtClean="0"/>
                <a:t>  </a:t>
              </a:r>
              <a:endParaRPr lang="hr-HR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88973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98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 smtClean="0"/>
                <a:t>180°    165°  150° 135° 120° 105°   90°   75°    60°    45°    30°   15°</a:t>
              </a:r>
              <a:endParaRPr lang="hr-HR" sz="12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3124681" y="376130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1088333" y="2337811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5168155" y="1315341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6502731" y="3384662"/>
            <a:ext cx="214314" cy="2143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4481829" y="3073510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8480253" y="3062685"/>
            <a:ext cx="214314" cy="214314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5170809" y="2351192"/>
            <a:ext cx="214314" cy="2143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ounded Rectangle 16"/>
          <p:cNvSpPr/>
          <p:nvPr/>
        </p:nvSpPr>
        <p:spPr>
          <a:xfrm>
            <a:off x="711200" y="520788"/>
            <a:ext cx="3317875" cy="7239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Odredite geografski smještaj zadanih točaka.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Objasnite sljedeće pojmove:</a:t>
            </a:r>
          </a:p>
          <a:p>
            <a:r>
              <a:rPr lang="hr-HR" dirty="0" smtClean="0"/>
              <a:t>Meridijani</a:t>
            </a:r>
          </a:p>
          <a:p>
            <a:r>
              <a:rPr lang="hr-HR" dirty="0" smtClean="0"/>
              <a:t>Paralele</a:t>
            </a:r>
          </a:p>
          <a:p>
            <a:r>
              <a:rPr lang="hr-HR" dirty="0" smtClean="0"/>
              <a:t>Početni meridijan</a:t>
            </a:r>
          </a:p>
          <a:p>
            <a:r>
              <a:rPr lang="hr-HR" dirty="0" smtClean="0"/>
              <a:t>ekvator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82" b="16231"/>
          <a:stretch/>
        </p:blipFill>
        <p:spPr bwMode="auto">
          <a:xfrm>
            <a:off x="4994275" y="1166888"/>
            <a:ext cx="3860800" cy="39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5140325" cy="3030985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smtClean="0"/>
              <a:t>Navedite obilježja meridijana. </a:t>
            </a:r>
          </a:p>
          <a:p>
            <a:pPr lvl="0"/>
            <a:r>
              <a:rPr lang="hr-HR" dirty="0" smtClean="0"/>
              <a:t>Navedite obilježja paraleli. </a:t>
            </a:r>
          </a:p>
          <a:p>
            <a:r>
              <a:rPr lang="hr-HR" dirty="0" smtClean="0"/>
              <a:t>Navedite primjer važnosti određivanja točnog geografskog smještaja.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116"/>
          <a:stretch>
            <a:fillRect/>
          </a:stretch>
        </p:blipFill>
        <p:spPr bwMode="auto">
          <a:xfrm>
            <a:off x="5295900" y="2873375"/>
            <a:ext cx="1930400" cy="205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4675" y="1244600"/>
            <a:ext cx="1806198" cy="1749425"/>
          </a:xfrm>
          <a:prstGeom prst="rect">
            <a:avLst/>
          </a:prstGeom>
          <a:ln>
            <a:solidFill>
              <a:srgbClr val="6BB3E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128"/>
            <a:ext cx="2365375" cy="359132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r-HR" b="1" dirty="0" smtClean="0"/>
              <a:t>Plavom</a:t>
            </a:r>
            <a:r>
              <a:rPr lang="hr-HR" dirty="0" smtClean="0"/>
              <a:t> bojom podebljajte ekvator.</a:t>
            </a:r>
          </a:p>
          <a:p>
            <a:pPr lvl="0"/>
            <a:r>
              <a:rPr lang="hr-HR" b="1" dirty="0" smtClean="0"/>
              <a:t>Crvenom</a:t>
            </a:r>
            <a:r>
              <a:rPr lang="hr-HR" dirty="0" smtClean="0"/>
              <a:t> bojom podebljajte početni meridijan.</a:t>
            </a:r>
          </a:p>
          <a:p>
            <a:pPr lvl="0"/>
            <a:r>
              <a:rPr lang="hr-HR" b="1" dirty="0" smtClean="0"/>
              <a:t>Odredite</a:t>
            </a:r>
            <a:r>
              <a:rPr lang="hr-HR" dirty="0" smtClean="0"/>
              <a:t> geografski smještaj zadanih mjesta na geografskoj karti.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27559" t="30323" r="21411" b="15214"/>
          <a:stretch/>
        </p:blipFill>
        <p:spPr bwMode="auto">
          <a:xfrm>
            <a:off x="2762250" y="882650"/>
            <a:ext cx="6359857" cy="3816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85850"/>
            <a:ext cx="2714625" cy="420052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hr-HR" b="1" dirty="0" smtClean="0"/>
              <a:t>Označite </a:t>
            </a:r>
            <a:r>
              <a:rPr lang="hr-HR" dirty="0" smtClean="0"/>
              <a:t>kvadratićem i brojem 1 točku koja se nalazi 30° sjeverno i 50° istočno.</a:t>
            </a:r>
          </a:p>
          <a:p>
            <a:pPr lvl="0"/>
            <a:r>
              <a:rPr lang="hr-HR" b="1" dirty="0" smtClean="0"/>
              <a:t>Označite </a:t>
            </a:r>
            <a:r>
              <a:rPr lang="hr-HR" dirty="0" smtClean="0"/>
              <a:t>kvadratićem i brojem 2 točku koja se nalazi 50° sjeverno i 60° zapadno.</a:t>
            </a:r>
          </a:p>
          <a:p>
            <a:pPr lvl="0"/>
            <a:r>
              <a:rPr lang="hr-HR" b="1" dirty="0" smtClean="0"/>
              <a:t>Označite </a:t>
            </a:r>
            <a:r>
              <a:rPr lang="hr-HR" dirty="0" smtClean="0"/>
              <a:t>kvadratićem i brojem 3 točku koja se nalazi 20° južno i 120° zapadno.</a:t>
            </a:r>
          </a:p>
          <a:p>
            <a:r>
              <a:rPr lang="hr-HR" b="1" dirty="0" smtClean="0"/>
              <a:t>Označite </a:t>
            </a:r>
            <a:r>
              <a:rPr lang="hr-HR" dirty="0" smtClean="0"/>
              <a:t>kvadratićem i brojem 4 točku koja se nalazi 40° južno i 150° istočno.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27559" t="30323" r="21411" b="15214"/>
          <a:stretch/>
        </p:blipFill>
        <p:spPr bwMode="auto">
          <a:xfrm>
            <a:off x="2762250" y="882650"/>
            <a:ext cx="6359857" cy="3816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C:\Users\Svjetlana\Documents\školska knjiga\ppt predlosci i slike\originali\001_00001404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864026"/>
            <a:ext cx="3197225" cy="3955554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847092" y="1847849"/>
            <a:ext cx="2412998" cy="12064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3967" y="1526683"/>
            <a:ext cx="2880383" cy="225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6550" y="2209800"/>
            <a:ext cx="3136900" cy="251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851629"/>
            <a:ext cx="6513545" cy="429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>
            <a:stCxn id="4" idx="0"/>
          </p:cNvCxnSpPr>
          <p:nvPr/>
        </p:nvCxnSpPr>
        <p:spPr>
          <a:xfrm rot="16200000" flipH="1">
            <a:off x="2625700" y="2797152"/>
            <a:ext cx="3891822" cy="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1736726" y="3114674"/>
            <a:ext cx="5851527" cy="60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333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Usporednice ili paralele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" y="1313747"/>
            <a:ext cx="7591425" cy="37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4813300" y="3054351"/>
            <a:ext cx="3257551" cy="965194"/>
          </a:xfrm>
          <a:custGeom>
            <a:avLst/>
            <a:gdLst>
              <a:gd name="connsiteX0" fmla="*/ 3797300 w 3801533"/>
              <a:gd name="connsiteY0" fmla="*/ 88900 h 1181100"/>
              <a:gd name="connsiteX1" fmla="*/ 3759200 w 3801533"/>
              <a:gd name="connsiteY1" fmla="*/ 165100 h 1181100"/>
              <a:gd name="connsiteX2" fmla="*/ 3543300 w 3801533"/>
              <a:gd name="connsiteY2" fmla="*/ 482600 h 1181100"/>
              <a:gd name="connsiteX3" fmla="*/ 3124200 w 3801533"/>
              <a:gd name="connsiteY3" fmla="*/ 838200 h 1181100"/>
              <a:gd name="connsiteX4" fmla="*/ 2552700 w 3801533"/>
              <a:gd name="connsiteY4" fmla="*/ 1092200 h 1181100"/>
              <a:gd name="connsiteX5" fmla="*/ 1905000 w 3801533"/>
              <a:gd name="connsiteY5" fmla="*/ 1181100 h 1181100"/>
              <a:gd name="connsiteX6" fmla="*/ 1282700 w 3801533"/>
              <a:gd name="connsiteY6" fmla="*/ 1092200 h 1181100"/>
              <a:gd name="connsiteX7" fmla="*/ 889000 w 3801533"/>
              <a:gd name="connsiteY7" fmla="*/ 927100 h 1181100"/>
              <a:gd name="connsiteX8" fmla="*/ 698500 w 3801533"/>
              <a:gd name="connsiteY8" fmla="*/ 825500 h 1181100"/>
              <a:gd name="connsiteX9" fmla="*/ 444500 w 3801533"/>
              <a:gd name="connsiteY9" fmla="*/ 622300 h 1181100"/>
              <a:gd name="connsiteX10" fmla="*/ 203200 w 3801533"/>
              <a:gd name="connsiteY10" fmla="*/ 355600 h 1181100"/>
              <a:gd name="connsiteX11" fmla="*/ 101600 w 3801533"/>
              <a:gd name="connsiteY11" fmla="*/ 190500 h 1181100"/>
              <a:gd name="connsiteX12" fmla="*/ 0 w 3801533"/>
              <a:gd name="connsiteY1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533" h="1181100">
                <a:moveTo>
                  <a:pt x="3797300" y="88900"/>
                </a:moveTo>
                <a:cubicBezTo>
                  <a:pt x="3799416" y="94191"/>
                  <a:pt x="3801533" y="99483"/>
                  <a:pt x="3759200" y="165100"/>
                </a:cubicBezTo>
                <a:cubicBezTo>
                  <a:pt x="3716867" y="230717"/>
                  <a:pt x="3649133" y="370417"/>
                  <a:pt x="3543300" y="482600"/>
                </a:cubicBezTo>
                <a:cubicBezTo>
                  <a:pt x="3437467" y="594783"/>
                  <a:pt x="3289300" y="736600"/>
                  <a:pt x="3124200" y="838200"/>
                </a:cubicBezTo>
                <a:cubicBezTo>
                  <a:pt x="2959100" y="939800"/>
                  <a:pt x="2755900" y="1035050"/>
                  <a:pt x="2552700" y="1092200"/>
                </a:cubicBezTo>
                <a:cubicBezTo>
                  <a:pt x="2349500" y="1149350"/>
                  <a:pt x="2116667" y="1181100"/>
                  <a:pt x="1905000" y="1181100"/>
                </a:cubicBezTo>
                <a:cubicBezTo>
                  <a:pt x="1693333" y="1181100"/>
                  <a:pt x="1452033" y="1134533"/>
                  <a:pt x="1282700" y="1092200"/>
                </a:cubicBezTo>
                <a:cubicBezTo>
                  <a:pt x="1113367" y="1049867"/>
                  <a:pt x="986367" y="971550"/>
                  <a:pt x="889000" y="927100"/>
                </a:cubicBezTo>
                <a:cubicBezTo>
                  <a:pt x="791633" y="882650"/>
                  <a:pt x="772583" y="876300"/>
                  <a:pt x="698500" y="825500"/>
                </a:cubicBezTo>
                <a:cubicBezTo>
                  <a:pt x="624417" y="774700"/>
                  <a:pt x="527050" y="700617"/>
                  <a:pt x="444500" y="622300"/>
                </a:cubicBezTo>
                <a:cubicBezTo>
                  <a:pt x="361950" y="543983"/>
                  <a:pt x="260350" y="427567"/>
                  <a:pt x="203200" y="355600"/>
                </a:cubicBezTo>
                <a:cubicBezTo>
                  <a:pt x="146050" y="283633"/>
                  <a:pt x="135467" y="249767"/>
                  <a:pt x="101600" y="190500"/>
                </a:cubicBezTo>
                <a:cubicBezTo>
                  <a:pt x="67733" y="131233"/>
                  <a:pt x="33866" y="65616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Freeform 5"/>
          <p:cNvSpPr/>
          <p:nvPr/>
        </p:nvSpPr>
        <p:spPr>
          <a:xfrm>
            <a:off x="6019800" y="1908175"/>
            <a:ext cx="844550" cy="663575"/>
          </a:xfrm>
          <a:custGeom>
            <a:avLst/>
            <a:gdLst>
              <a:gd name="connsiteX0" fmla="*/ 641350 w 1031875"/>
              <a:gd name="connsiteY0" fmla="*/ 826558 h 854075"/>
              <a:gd name="connsiteX1" fmla="*/ 825500 w 1031875"/>
              <a:gd name="connsiteY1" fmla="*/ 756708 h 854075"/>
              <a:gd name="connsiteX2" fmla="*/ 958850 w 1031875"/>
              <a:gd name="connsiteY2" fmla="*/ 617008 h 854075"/>
              <a:gd name="connsiteX3" fmla="*/ 1022350 w 1031875"/>
              <a:gd name="connsiteY3" fmla="*/ 477308 h 854075"/>
              <a:gd name="connsiteX4" fmla="*/ 1016000 w 1031875"/>
              <a:gd name="connsiteY4" fmla="*/ 337608 h 854075"/>
              <a:gd name="connsiteX5" fmla="*/ 933450 w 1031875"/>
              <a:gd name="connsiteY5" fmla="*/ 223308 h 854075"/>
              <a:gd name="connsiteX6" fmla="*/ 850900 w 1031875"/>
              <a:gd name="connsiteY6" fmla="*/ 115358 h 854075"/>
              <a:gd name="connsiteX7" fmla="*/ 660400 w 1031875"/>
              <a:gd name="connsiteY7" fmla="*/ 32808 h 854075"/>
              <a:gd name="connsiteX8" fmla="*/ 425450 w 1031875"/>
              <a:gd name="connsiteY8" fmla="*/ 7408 h 854075"/>
              <a:gd name="connsiteX9" fmla="*/ 260350 w 1031875"/>
              <a:gd name="connsiteY9" fmla="*/ 77258 h 854075"/>
              <a:gd name="connsiteX10" fmla="*/ 114300 w 1031875"/>
              <a:gd name="connsiteY10" fmla="*/ 166158 h 854075"/>
              <a:gd name="connsiteX11" fmla="*/ 50800 w 1031875"/>
              <a:gd name="connsiteY11" fmla="*/ 242358 h 854075"/>
              <a:gd name="connsiteX12" fmla="*/ 19050 w 1031875"/>
              <a:gd name="connsiteY12" fmla="*/ 312208 h 854075"/>
              <a:gd name="connsiteX13" fmla="*/ 0 w 1031875"/>
              <a:gd name="connsiteY13" fmla="*/ 413808 h 854075"/>
              <a:gd name="connsiteX14" fmla="*/ 19050 w 1031875"/>
              <a:gd name="connsiteY14" fmla="*/ 547158 h 854075"/>
              <a:gd name="connsiteX15" fmla="*/ 88900 w 1031875"/>
              <a:gd name="connsiteY15" fmla="*/ 661458 h 854075"/>
              <a:gd name="connsiteX16" fmla="*/ 247650 w 1031875"/>
              <a:gd name="connsiteY16" fmla="*/ 782108 h 854075"/>
              <a:gd name="connsiteX17" fmla="*/ 444500 w 1031875"/>
              <a:gd name="connsiteY17" fmla="*/ 845608 h 854075"/>
              <a:gd name="connsiteX18" fmla="*/ 641350 w 1031875"/>
              <a:gd name="connsiteY18" fmla="*/ 826558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1875" h="854075">
                <a:moveTo>
                  <a:pt x="641350" y="826558"/>
                </a:moveTo>
                <a:cubicBezTo>
                  <a:pt x="704850" y="811741"/>
                  <a:pt x="772583" y="791633"/>
                  <a:pt x="825500" y="756708"/>
                </a:cubicBezTo>
                <a:cubicBezTo>
                  <a:pt x="878417" y="721783"/>
                  <a:pt x="926042" y="663575"/>
                  <a:pt x="958850" y="617008"/>
                </a:cubicBezTo>
                <a:cubicBezTo>
                  <a:pt x="991658" y="570441"/>
                  <a:pt x="1012825" y="523875"/>
                  <a:pt x="1022350" y="477308"/>
                </a:cubicBezTo>
                <a:cubicBezTo>
                  <a:pt x="1031875" y="430741"/>
                  <a:pt x="1030817" y="379941"/>
                  <a:pt x="1016000" y="337608"/>
                </a:cubicBezTo>
                <a:cubicBezTo>
                  <a:pt x="1001183" y="295275"/>
                  <a:pt x="960967" y="260350"/>
                  <a:pt x="933450" y="223308"/>
                </a:cubicBezTo>
                <a:cubicBezTo>
                  <a:pt x="905933" y="186266"/>
                  <a:pt x="896408" y="147108"/>
                  <a:pt x="850900" y="115358"/>
                </a:cubicBezTo>
                <a:cubicBezTo>
                  <a:pt x="805392" y="83608"/>
                  <a:pt x="731308" y="50800"/>
                  <a:pt x="660400" y="32808"/>
                </a:cubicBezTo>
                <a:cubicBezTo>
                  <a:pt x="589492" y="14816"/>
                  <a:pt x="492125" y="0"/>
                  <a:pt x="425450" y="7408"/>
                </a:cubicBezTo>
                <a:cubicBezTo>
                  <a:pt x="358775" y="14816"/>
                  <a:pt x="312208" y="50800"/>
                  <a:pt x="260350" y="77258"/>
                </a:cubicBezTo>
                <a:cubicBezTo>
                  <a:pt x="208492" y="103716"/>
                  <a:pt x="149225" y="138641"/>
                  <a:pt x="114300" y="166158"/>
                </a:cubicBezTo>
                <a:cubicBezTo>
                  <a:pt x="79375" y="193675"/>
                  <a:pt x="66675" y="218016"/>
                  <a:pt x="50800" y="242358"/>
                </a:cubicBezTo>
                <a:cubicBezTo>
                  <a:pt x="34925" y="266700"/>
                  <a:pt x="27517" y="283633"/>
                  <a:pt x="19050" y="312208"/>
                </a:cubicBezTo>
                <a:cubicBezTo>
                  <a:pt x="10583" y="340783"/>
                  <a:pt x="0" y="374650"/>
                  <a:pt x="0" y="413808"/>
                </a:cubicBezTo>
                <a:cubicBezTo>
                  <a:pt x="0" y="452966"/>
                  <a:pt x="4233" y="505883"/>
                  <a:pt x="19050" y="547158"/>
                </a:cubicBezTo>
                <a:cubicBezTo>
                  <a:pt x="33867" y="588433"/>
                  <a:pt x="50800" y="622300"/>
                  <a:pt x="88900" y="661458"/>
                </a:cubicBezTo>
                <a:cubicBezTo>
                  <a:pt x="127000" y="700616"/>
                  <a:pt x="188383" y="751416"/>
                  <a:pt x="247650" y="782108"/>
                </a:cubicBezTo>
                <a:cubicBezTo>
                  <a:pt x="306917" y="812800"/>
                  <a:pt x="378883" y="837141"/>
                  <a:pt x="444500" y="845608"/>
                </a:cubicBezTo>
                <a:cubicBezTo>
                  <a:pt x="510117" y="854075"/>
                  <a:pt x="577850" y="841375"/>
                  <a:pt x="641350" y="82655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744869" y="2252706"/>
            <a:ext cx="165426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78263" y="3929062"/>
            <a:ext cx="138747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73150" y="2813050"/>
            <a:ext cx="3088283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72165" y="3378200"/>
            <a:ext cx="3088283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3475" y="2571750"/>
            <a:ext cx="301625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43565" y="2341571"/>
            <a:ext cx="2785510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95410" y="2148636"/>
            <a:ext cx="2513015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17208" y="1967661"/>
            <a:ext cx="2210242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30068" y="1786686"/>
            <a:ext cx="1792800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42927" y="1636191"/>
            <a:ext cx="1301923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55196" y="1523161"/>
            <a:ext cx="514714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14727" y="4668520"/>
            <a:ext cx="605546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3475" y="3634740"/>
            <a:ext cx="296694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86765" y="3863043"/>
            <a:ext cx="2815788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47648" y="4079036"/>
            <a:ext cx="2513015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505673" y="4260850"/>
            <a:ext cx="2210242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41759" y="4419600"/>
            <a:ext cx="1756082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62604" y="4561636"/>
            <a:ext cx="1301923" cy="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vjetlana\Documents\školska knjiga\ppt\5\mreza.jpg"/>
          <p:cNvPicPr>
            <a:picLocks noChangeAspect="1" noChangeArrowheads="1"/>
          </p:cNvPicPr>
          <p:nvPr/>
        </p:nvPicPr>
        <p:blipFill>
          <a:blip r:embed="rId2" cstate="print"/>
          <a:srcRect l="3125" t="1387" r="6250" b="25694"/>
          <a:stretch>
            <a:fillRect/>
          </a:stretch>
        </p:blipFill>
        <p:spPr bwMode="auto">
          <a:xfrm>
            <a:off x="555937" y="449230"/>
            <a:ext cx="8143932" cy="463361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35467" y="461929"/>
            <a:ext cx="8185358" cy="2907505"/>
          </a:xfrm>
          <a:prstGeom prst="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Sjeverna polutka </a:t>
            </a:r>
            <a:endParaRPr lang="hr-HR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54" y="3405878"/>
            <a:ext cx="8216271" cy="1699522"/>
          </a:xfrm>
          <a:prstGeom prst="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Južna polutka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10800000">
            <a:off x="544665" y="3393246"/>
            <a:ext cx="8172000" cy="158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50875" y="3476625"/>
            <a:ext cx="2232025" cy="1025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Ekvator dijeli Zemlju na sjevernu i južnu polutku.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168275" y="537543"/>
            <a:ext cx="586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200" dirty="0" smtClean="0"/>
          </a:p>
          <a:p>
            <a:r>
              <a:rPr lang="hr-HR" sz="1200" dirty="0" smtClean="0"/>
              <a:t>75°</a:t>
            </a:r>
          </a:p>
          <a:p>
            <a:endParaRPr lang="hr-HR" sz="1200" dirty="0" smtClean="0"/>
          </a:p>
          <a:p>
            <a:endParaRPr lang="hr-HR" sz="1200" dirty="0" smtClean="0"/>
          </a:p>
          <a:p>
            <a:endParaRPr lang="hr-HR" sz="1200" dirty="0" smtClean="0"/>
          </a:p>
          <a:p>
            <a:endParaRPr lang="hr-HR" sz="1200" dirty="0" smtClean="0"/>
          </a:p>
          <a:p>
            <a:r>
              <a:rPr lang="hr-HR" sz="1200" dirty="0" smtClean="0"/>
              <a:t>60°</a:t>
            </a:r>
          </a:p>
          <a:p>
            <a:endParaRPr lang="hr-HR" sz="1200" dirty="0" smtClean="0"/>
          </a:p>
          <a:p>
            <a:endParaRPr lang="hr-HR" sz="1200" dirty="0" smtClean="0"/>
          </a:p>
          <a:p>
            <a:r>
              <a:rPr lang="hr-HR" sz="1200" dirty="0" smtClean="0"/>
              <a:t>45°</a:t>
            </a:r>
          </a:p>
          <a:p>
            <a:endParaRPr lang="hr-HR" sz="1200" dirty="0" smtClean="0"/>
          </a:p>
          <a:p>
            <a:r>
              <a:rPr lang="hr-HR" sz="1200" dirty="0" smtClean="0"/>
              <a:t>30°</a:t>
            </a:r>
          </a:p>
          <a:p>
            <a:endParaRPr lang="hr-HR" sz="1200" dirty="0" smtClean="0"/>
          </a:p>
          <a:p>
            <a:r>
              <a:rPr lang="hr-HR" sz="1200" dirty="0" smtClean="0"/>
              <a:t>15°</a:t>
            </a:r>
          </a:p>
          <a:p>
            <a:endParaRPr lang="hr-HR" sz="1200" dirty="0" smtClean="0"/>
          </a:p>
          <a:p>
            <a:r>
              <a:rPr lang="hr-HR" sz="1200" dirty="0" smtClean="0"/>
              <a:t>0°</a:t>
            </a:r>
          </a:p>
          <a:p>
            <a:endParaRPr lang="hr-HR" sz="1200" dirty="0" smtClean="0"/>
          </a:p>
          <a:p>
            <a:r>
              <a:rPr lang="hr-HR" sz="1200" dirty="0" smtClean="0"/>
              <a:t>15°</a:t>
            </a:r>
          </a:p>
          <a:p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 smtClean="0"/>
              <a:t>30°</a:t>
            </a:r>
          </a:p>
          <a:p>
            <a:endParaRPr lang="hr-HR" sz="1200" dirty="0" smtClean="0"/>
          </a:p>
          <a:p>
            <a:r>
              <a:rPr lang="hr-HR" sz="1200" dirty="0" smtClean="0"/>
              <a:t>45°</a:t>
            </a:r>
          </a:p>
          <a:p>
            <a:endParaRPr lang="hr-HR" sz="1200" dirty="0" smtClean="0"/>
          </a:p>
          <a:p>
            <a:r>
              <a:rPr lang="hr-HR" sz="1200" dirty="0" smtClean="0"/>
              <a:t>  </a:t>
            </a:r>
            <a:endParaRPr lang="hr-HR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721935" y="503977"/>
            <a:ext cx="586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200" dirty="0" smtClean="0"/>
          </a:p>
          <a:p>
            <a:r>
              <a:rPr lang="hr-HR" sz="1200" dirty="0" smtClean="0"/>
              <a:t>75°</a:t>
            </a:r>
          </a:p>
          <a:p>
            <a:endParaRPr lang="hr-HR" sz="1200" dirty="0" smtClean="0"/>
          </a:p>
          <a:p>
            <a:endParaRPr lang="hr-HR" sz="1200" dirty="0" smtClean="0"/>
          </a:p>
          <a:p>
            <a:endParaRPr lang="hr-HR" sz="1200" dirty="0" smtClean="0"/>
          </a:p>
          <a:p>
            <a:endParaRPr lang="hr-HR" sz="1200" dirty="0" smtClean="0"/>
          </a:p>
          <a:p>
            <a:r>
              <a:rPr lang="hr-HR" sz="1200" dirty="0" smtClean="0"/>
              <a:t>60°</a:t>
            </a:r>
          </a:p>
          <a:p>
            <a:endParaRPr lang="hr-HR" sz="1200" dirty="0" smtClean="0"/>
          </a:p>
          <a:p>
            <a:endParaRPr lang="hr-HR" sz="1200" dirty="0" smtClean="0"/>
          </a:p>
          <a:p>
            <a:r>
              <a:rPr lang="hr-HR" sz="1200" dirty="0" smtClean="0"/>
              <a:t>45°</a:t>
            </a:r>
          </a:p>
          <a:p>
            <a:endParaRPr lang="hr-HR" sz="1200" dirty="0" smtClean="0"/>
          </a:p>
          <a:p>
            <a:r>
              <a:rPr lang="hr-HR" sz="1200" dirty="0" smtClean="0"/>
              <a:t>30°</a:t>
            </a:r>
          </a:p>
          <a:p>
            <a:endParaRPr lang="hr-HR" sz="1200" dirty="0" smtClean="0"/>
          </a:p>
          <a:p>
            <a:r>
              <a:rPr lang="hr-HR" sz="1200" dirty="0" smtClean="0"/>
              <a:t>15°</a:t>
            </a:r>
          </a:p>
          <a:p>
            <a:endParaRPr lang="hr-HR" sz="1200" dirty="0" smtClean="0"/>
          </a:p>
          <a:p>
            <a:r>
              <a:rPr lang="hr-HR" sz="1200" dirty="0" smtClean="0"/>
              <a:t>0°</a:t>
            </a:r>
          </a:p>
          <a:p>
            <a:endParaRPr lang="hr-HR" sz="1200" dirty="0" smtClean="0"/>
          </a:p>
          <a:p>
            <a:r>
              <a:rPr lang="hr-HR" sz="1200" dirty="0" smtClean="0"/>
              <a:t>15°</a:t>
            </a:r>
          </a:p>
          <a:p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 smtClean="0"/>
              <a:t>30°</a:t>
            </a:r>
          </a:p>
          <a:p>
            <a:endParaRPr lang="hr-HR" sz="1200" dirty="0" smtClean="0"/>
          </a:p>
          <a:p>
            <a:r>
              <a:rPr lang="hr-HR" sz="1200" dirty="0" smtClean="0"/>
              <a:t>45°</a:t>
            </a:r>
          </a:p>
          <a:p>
            <a:endParaRPr lang="hr-HR" sz="1200" dirty="0" smtClean="0"/>
          </a:p>
          <a:p>
            <a:r>
              <a:rPr lang="hr-HR" sz="1200" dirty="0" smtClean="0"/>
              <a:t>  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825" y="886103"/>
            <a:ext cx="2115989" cy="4098647"/>
          </a:xfrm>
          <a:prstGeom prst="rect">
            <a:avLst/>
          </a:prstGeom>
        </p:spPr>
      </p:pic>
      <p:pic>
        <p:nvPicPr>
          <p:cNvPr id="2053" name="Picture 5" descr="C:\Users\Svjetlana\AppData\Local\Microsoft\Windows\Temporary Internet Files\Content.IE5\LFCJFN70\Equator_QENP_Ugand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882650"/>
            <a:ext cx="5037667" cy="377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Usporednice (paralele)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kružnice koje opasuju Zemlju 	</a:t>
            </a:r>
          </a:p>
          <a:p>
            <a:r>
              <a:rPr lang="hr-HR" dirty="0" smtClean="0"/>
              <a:t>usporedne				</a:t>
            </a:r>
          </a:p>
          <a:p>
            <a:r>
              <a:rPr lang="hr-HR" dirty="0" smtClean="0"/>
              <a:t>smanjuju se prema polovima</a:t>
            </a:r>
          </a:p>
          <a:p>
            <a:r>
              <a:rPr lang="hr-HR" dirty="0" smtClean="0"/>
              <a:t>najveća je paralela ekvator, označena je sa 0°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6450" y="771525"/>
            <a:ext cx="8229600" cy="7127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Podnevnici ili meridijani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5" y="1485900"/>
            <a:ext cx="3247884" cy="3145796"/>
          </a:xfrm>
          <a:prstGeom prst="rect">
            <a:avLst/>
          </a:prstGeom>
          <a:ln>
            <a:solidFill>
              <a:srgbClr val="6BB3E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950" y="1467640"/>
            <a:ext cx="3257550" cy="3155160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>
            <a:off x="1133476" y="1500415"/>
            <a:ext cx="1990724" cy="3136900"/>
          </a:xfrm>
          <a:prstGeom prst="arc">
            <a:avLst>
              <a:gd name="adj1" fmla="val 16709590"/>
              <a:gd name="adj2" fmla="val 47816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1272</Words>
  <Application>Microsoft Office PowerPoint</Application>
  <PresentationFormat>On-screen Show (16:9)</PresentationFormat>
  <Paragraphs>436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Geografska mreža</vt:lpstr>
      <vt:lpstr>Slide 2</vt:lpstr>
      <vt:lpstr>Slide 3</vt:lpstr>
      <vt:lpstr>Slide 4</vt:lpstr>
      <vt:lpstr>Usporednice ili paralele</vt:lpstr>
      <vt:lpstr>Slide 6</vt:lpstr>
      <vt:lpstr>Slide 7</vt:lpstr>
      <vt:lpstr>Usporednice (paralele)</vt:lpstr>
      <vt:lpstr>Podnevnici ili meridijani</vt:lpstr>
      <vt:lpstr>Slide 10</vt:lpstr>
      <vt:lpstr>Slide 11</vt:lpstr>
      <vt:lpstr>Meridijani (podnevnici)</vt:lpstr>
      <vt:lpstr>Geografska mreža - mreža meridijana i paralela </vt:lpstr>
      <vt:lpstr>udaljenost od ekvatora do Sjevernog pola =90° sjeverno</vt:lpstr>
      <vt:lpstr>udaljenost od početnog meridijana do 180° =180° zapadno</vt:lpstr>
      <vt:lpstr>Geografska mreža</vt:lpstr>
      <vt:lpstr>Slide 17</vt:lpstr>
      <vt:lpstr>Slide 18</vt:lpstr>
      <vt:lpstr>Slide 19</vt:lpstr>
      <vt:lpstr>Slide 20</vt:lpstr>
      <vt:lpstr>Slide 21</vt:lpstr>
      <vt:lpstr>Ponavljanje</vt:lpstr>
      <vt:lpstr>Ponavljanje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11</cp:revision>
  <dcterms:created xsi:type="dcterms:W3CDTF">2019-03-27T12:00:31Z</dcterms:created>
  <dcterms:modified xsi:type="dcterms:W3CDTF">2019-05-30T06:34:21Z</dcterms:modified>
</cp:coreProperties>
</file>